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74" r:id="rId13"/>
    <p:sldId id="275" r:id="rId14"/>
    <p:sldId id="270" r:id="rId15"/>
    <p:sldId id="272" r:id="rId16"/>
    <p:sldId id="273" r:id="rId17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1pPr>
    <a:lvl2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2pPr>
    <a:lvl3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3pPr>
    <a:lvl4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4pPr>
    <a:lvl5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5pPr>
    <a:lvl6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6pPr>
    <a:lvl7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7pPr>
    <a:lvl8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8pPr>
    <a:lvl9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Avenir Next Medium"/>
          <a:ea typeface="Avenir Next Medium"/>
          <a:cs typeface="Avenir Next Medium"/>
        </a:font>
        <a:schemeClr val="accent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chemeClr val="accent1">
              <a:hueOff val="178262"/>
              <a:satOff val="-8651"/>
              <a:lumOff val="-7254"/>
              <a:alpha val="29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chemeClr val="accent6">
              <a:alpha val="25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A01D73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81873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8187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CDEE0">
              <a:alpha val="18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-239254"/>
              <a:lumOff val="-1399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4EB9B">
              <a:alpha val="26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889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4EB9B">
                  <a:alpha val="26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D4EB9B">
                  <a:alpha val="26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147882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222222"/>
              </a:solidFill>
              <a:prstDash val="solid"/>
              <a:miter lim="400000"/>
            </a:ln>
          </a:top>
          <a:bottom>
            <a:ln w="254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>
              <a:alpha val="75000"/>
            </a:srgbClr>
          </a:solidFill>
        </a:fill>
      </a:tcStyle>
    </a:wholeTbl>
    <a:band2H>
      <a:tcTxStyle/>
      <a:tcStyle>
        <a:tcBdr/>
        <a:fill>
          <a:solidFill>
            <a:srgbClr val="686A6A">
              <a:alpha val="85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222222"/>
      </a:tcTxStyle>
      <a:tcStyle>
        <a:tcBdr>
          <a:left>
            <a:ln w="12700" cap="flat">
              <a:noFill/>
              <a:miter lim="400000"/>
            </a:ln>
          </a:left>
          <a:right>
            <a:ln w="63500" cap="flat">
              <a:solidFill>
                <a:srgbClr val="222222"/>
              </a:solidFill>
              <a:prstDash val="solid"/>
              <a:miter lim="400000"/>
            </a:ln>
          </a:right>
          <a:top>
            <a:ln w="25400" cap="flat">
              <a:solidFill>
                <a:srgbClr val="222222"/>
              </a:solidFill>
              <a:prstDash val="solid"/>
              <a:miter lim="400000"/>
            </a:ln>
          </a:top>
          <a:bottom>
            <a:ln w="254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86A6A">
              <a:alpha val="85000"/>
            </a:srgbClr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3D3D3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22222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3D3D3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25400" cap="flat">
              <a:solidFill>
                <a:srgbClr val="5F6568"/>
              </a:solidFill>
              <a:prstDash val="solid"/>
              <a:miter lim="400000"/>
            </a:ln>
          </a:left>
          <a:right>
            <a:ln w="25400" cap="flat">
              <a:solidFill>
                <a:srgbClr val="5F6568"/>
              </a:solidFill>
              <a:prstDash val="solid"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CDEE0">
              <a:alpha val="18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63500" cap="flat">
              <a:solidFill>
                <a:srgbClr val="5F6568"/>
              </a:solidFill>
              <a:prstDash val="solid"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25400" cap="flat">
              <a:solidFill>
                <a:srgbClr val="5F6568"/>
              </a:solidFill>
              <a:prstDash val="solid"/>
              <a:miter lim="400000"/>
            </a:ln>
          </a:left>
          <a:right>
            <a:ln w="25400" cap="flat">
              <a:solidFill>
                <a:srgbClr val="5F6568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484"/>
    <p:restoredTop sz="94686"/>
  </p:normalViewPr>
  <p:slideViewPr>
    <p:cSldViewPr snapToGrid="0" snapToObjects="1">
      <p:cViewPr varScale="1">
        <p:scale>
          <a:sx n="63" d="100"/>
          <a:sy n="63" d="100"/>
        </p:scale>
        <p:origin x="1128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4" name="Shape 164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&amp; Subtitle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Line"/>
          <p:cNvSpPr/>
          <p:nvPr/>
        </p:nvSpPr>
        <p:spPr>
          <a:xfrm flipV="1">
            <a:off x="406400" y="6140894"/>
            <a:ext cx="12192000" cy="263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lnSpc>
                <a:spcPts val="5700"/>
              </a:lnSpc>
              <a:spcBef>
                <a:spcPts val="2100"/>
              </a:spcBef>
              <a:defRPr sz="2333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13" name="Title Text"/>
          <p:cNvSpPr txBox="1">
            <a:spLocks noGrp="1"/>
          </p:cNvSpPr>
          <p:nvPr>
            <p:ph type="title"/>
          </p:nvPr>
        </p:nvSpPr>
        <p:spPr>
          <a:xfrm>
            <a:off x="406400" y="6426200"/>
            <a:ext cx="121920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r>
              <a:t>Title Text</a:t>
            </a:r>
          </a:p>
        </p:txBody>
      </p:sp>
      <p:sp>
        <p:nvSpPr>
          <p:cNvPr id="1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06400" y="4267200"/>
            <a:ext cx="121920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ext"/>
          <p:cNvSpPr txBox="1">
            <a:spLocks noGrp="1"/>
          </p:cNvSpPr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2400" cap="all" spc="12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r>
              <a:t>Text</a:t>
            </a:r>
          </a:p>
        </p:txBody>
      </p:sp>
      <p:sp>
        <p:nvSpPr>
          <p:cNvPr id="103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</a:lvl1pPr>
            <a:lvl2pPr>
              <a:buClr>
                <a:schemeClr val="accent1"/>
              </a:buClr>
              <a:buChar char="▸"/>
            </a:lvl2pPr>
            <a:lvl3pPr>
              <a:buClr>
                <a:schemeClr val="accent1"/>
              </a:buClr>
              <a:buChar char="▸"/>
            </a:lvl3pPr>
            <a:lvl4pPr>
              <a:buClr>
                <a:schemeClr val="accent1"/>
              </a:buClr>
              <a:buChar char="▸"/>
            </a:lvl4pPr>
            <a:lvl5pPr>
              <a:buClr>
                <a:schemeClr val="accent1"/>
              </a:buClr>
              <a:buChar char="▸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3 Up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Image"/>
          <p:cNvSpPr>
            <a:spLocks noGrp="1"/>
          </p:cNvSpPr>
          <p:nvPr>
            <p:ph type="pic" sz="half" idx="13"/>
          </p:nvPr>
        </p:nvSpPr>
        <p:spPr>
          <a:xfrm>
            <a:off x="6503154" y="0"/>
            <a:ext cx="6502401" cy="4864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12" name="Image"/>
          <p:cNvSpPr>
            <a:spLocks noGrp="1"/>
          </p:cNvSpPr>
          <p:nvPr>
            <p:ph type="pic" sz="half" idx="14"/>
          </p:nvPr>
        </p:nvSpPr>
        <p:spPr>
          <a:xfrm>
            <a:off x="6502400" y="4902200"/>
            <a:ext cx="6502400" cy="4864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13" name="Image"/>
          <p:cNvSpPr>
            <a:spLocks noGrp="1"/>
          </p:cNvSpPr>
          <p:nvPr>
            <p:ph type="pic" idx="15"/>
          </p:nvPr>
        </p:nvSpPr>
        <p:spPr>
          <a:xfrm>
            <a:off x="0" y="0"/>
            <a:ext cx="6468534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1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Callout"/>
          <p:cNvSpPr/>
          <p:nvPr/>
        </p:nvSpPr>
        <p:spPr>
          <a:xfrm>
            <a:off x="469900" y="2362200"/>
            <a:ext cx="12065000" cy="52292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24" y="0"/>
                </a:moveTo>
                <a:cubicBezTo>
                  <a:pt x="100" y="0"/>
                  <a:pt x="0" y="232"/>
                  <a:pt x="0" y="516"/>
                </a:cubicBezTo>
                <a:lnTo>
                  <a:pt x="0" y="18789"/>
                </a:lnTo>
                <a:cubicBezTo>
                  <a:pt x="0" y="19073"/>
                  <a:pt x="100" y="19305"/>
                  <a:pt x="224" y="19305"/>
                </a:cubicBezTo>
                <a:lnTo>
                  <a:pt x="17228" y="19305"/>
                </a:lnTo>
                <a:lnTo>
                  <a:pt x="17850" y="21600"/>
                </a:lnTo>
                <a:lnTo>
                  <a:pt x="18471" y="19305"/>
                </a:lnTo>
                <a:lnTo>
                  <a:pt x="21376" y="19305"/>
                </a:lnTo>
                <a:cubicBezTo>
                  <a:pt x="21500" y="19305"/>
                  <a:pt x="21600" y="19073"/>
                  <a:pt x="21600" y="18789"/>
                </a:cubicBezTo>
                <a:lnTo>
                  <a:pt x="21600" y="516"/>
                </a:lnTo>
                <a:cubicBezTo>
                  <a:pt x="21600" y="232"/>
                  <a:pt x="21500" y="0"/>
                  <a:pt x="21376" y="0"/>
                </a:cubicBezTo>
                <a:lnTo>
                  <a:pt x="224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  <p:sp>
        <p:nvSpPr>
          <p:cNvPr id="122" name="Type a quote here."/>
          <p:cNvSpPr txBox="1">
            <a:spLocks noGrp="1"/>
          </p:cNvSpPr>
          <p:nvPr>
            <p:ph type="body" sz="quarter" idx="13"/>
          </p:nvPr>
        </p:nvSpPr>
        <p:spPr>
          <a:xfrm>
            <a:off x="889000" y="2908300"/>
            <a:ext cx="11226800" cy="129794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94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r>
              <a:t>Type a quote here.</a:t>
            </a:r>
          </a:p>
        </p:txBody>
      </p:sp>
      <p:sp>
        <p:nvSpPr>
          <p:cNvPr id="123" name="Johnny Appleseed"/>
          <p:cNvSpPr txBox="1">
            <a:spLocks noGrp="1"/>
          </p:cNvSpPr>
          <p:nvPr>
            <p:ph type="body" sz="quarter" idx="14"/>
          </p:nvPr>
        </p:nvSpPr>
        <p:spPr>
          <a:xfrm>
            <a:off x="406400" y="7789333"/>
            <a:ext cx="12192000" cy="863604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6000"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r>
              <a:t>Johnny Appleseed</a:t>
            </a:r>
          </a:p>
        </p:txBody>
      </p:sp>
      <p:sp>
        <p:nvSpPr>
          <p:cNvPr id="124" name="Text"/>
          <p:cNvSpPr txBox="1">
            <a:spLocks noGrp="1"/>
          </p:cNvSpPr>
          <p:nvPr>
            <p:ph type="body" sz="quarter" idx="15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2400" cap="all" spc="12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r>
              <a:t>Text</a:t>
            </a:r>
          </a:p>
        </p:txBody>
      </p:sp>
      <p:sp>
        <p:nvSpPr>
          <p:cNvPr id="12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Quote Al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Type a quote here."/>
          <p:cNvSpPr txBox="1">
            <a:spLocks noGrp="1"/>
          </p:cNvSpPr>
          <p:nvPr>
            <p:ph type="body" sz="quarter" idx="13"/>
          </p:nvPr>
        </p:nvSpPr>
        <p:spPr>
          <a:xfrm>
            <a:off x="5892800" y="2641600"/>
            <a:ext cx="6705600" cy="25019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94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r>
              <a:t>Type a quote here.</a:t>
            </a:r>
          </a:p>
        </p:txBody>
      </p:sp>
      <p:sp>
        <p:nvSpPr>
          <p:cNvPr id="133" name="Image"/>
          <p:cNvSpPr>
            <a:spLocks noGrp="1"/>
          </p:cNvSpPr>
          <p:nvPr>
            <p:ph type="pic" idx="14"/>
          </p:nvPr>
        </p:nvSpPr>
        <p:spPr>
          <a:xfrm>
            <a:off x="0" y="0"/>
            <a:ext cx="54864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4" name="Johnny Appleseed"/>
          <p:cNvSpPr txBox="1">
            <a:spLocks noGrp="1"/>
          </p:cNvSpPr>
          <p:nvPr>
            <p:ph type="body" sz="quarter" idx="15"/>
          </p:nvPr>
        </p:nvSpPr>
        <p:spPr>
          <a:xfrm>
            <a:off x="5892800" y="7789333"/>
            <a:ext cx="6705600" cy="863604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defTabSz="457200">
              <a:spcBef>
                <a:spcPts val="0"/>
              </a:spcBef>
              <a:buClrTx/>
              <a:buSzTx/>
              <a:buFontTx/>
              <a:buNone/>
              <a:defRPr sz="6000">
                <a:solidFill>
                  <a:srgbClr val="232323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r>
              <a:t>Johnny Appleseed</a:t>
            </a:r>
          </a:p>
        </p:txBody>
      </p:sp>
      <p:sp>
        <p:nvSpPr>
          <p:cNvPr id="13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Image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4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Horizontal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Image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3" name="Line"/>
          <p:cNvSpPr>
            <a:spLocks noGrp="1"/>
          </p:cNvSpPr>
          <p:nvPr>
            <p:ph type="body" sz="quarter" idx="14"/>
          </p:nvPr>
        </p:nvSpPr>
        <p:spPr>
          <a:xfrm flipV="1">
            <a:off x="406400" y="6140894"/>
            <a:ext cx="12192000" cy="263"/>
          </a:xfrm>
          <a:prstGeom prst="line">
            <a:avLst/>
          </a:prstGeom>
          <a:ln w="38100">
            <a:solidFill>
              <a:srgbClr val="A6AAA9"/>
            </a:solidFill>
          </a:ln>
        </p:spPr>
        <p:txBody>
          <a:bodyPr anchor="ctr">
            <a:noAutofit/>
          </a:bodyPr>
          <a:lstStyle/>
          <a:p>
            <a:pPr marL="0" indent="0" defTabSz="457200">
              <a:lnSpc>
                <a:spcPts val="5700"/>
              </a:lnSpc>
              <a:spcBef>
                <a:spcPts val="2100"/>
              </a:spcBef>
              <a:buClrTx/>
              <a:buSzTx/>
              <a:buFontTx/>
              <a:buNone/>
              <a:defRPr sz="2333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24" name="Title Text"/>
          <p:cNvSpPr txBox="1">
            <a:spLocks noGrp="1"/>
          </p:cNvSpPr>
          <p:nvPr>
            <p:ph type="title"/>
          </p:nvPr>
        </p:nvSpPr>
        <p:spPr>
          <a:xfrm>
            <a:off x="406400" y="6426200"/>
            <a:ext cx="121920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r>
              <a:t>Title Text</a:t>
            </a:r>
          </a:p>
        </p:txBody>
      </p:sp>
      <p:sp>
        <p:nvSpPr>
          <p:cNvPr id="2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06400" y="4267200"/>
            <a:ext cx="121920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Line"/>
          <p:cNvSpPr/>
          <p:nvPr/>
        </p:nvSpPr>
        <p:spPr>
          <a:xfrm flipV="1">
            <a:off x="406400" y="6140894"/>
            <a:ext cx="12192000" cy="263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lnSpc>
                <a:spcPts val="5700"/>
              </a:lnSpc>
              <a:spcBef>
                <a:spcPts val="2100"/>
              </a:spcBef>
              <a:defRPr sz="2333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34" name="Title Text"/>
          <p:cNvSpPr txBox="1">
            <a:spLocks noGrp="1"/>
          </p:cNvSpPr>
          <p:nvPr>
            <p:ph type="title"/>
          </p:nvPr>
        </p:nvSpPr>
        <p:spPr>
          <a:xfrm>
            <a:off x="406400" y="6426200"/>
            <a:ext cx="121920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r>
              <a:t>Title Text</a:t>
            </a:r>
          </a:p>
        </p:txBody>
      </p:sp>
      <p:sp>
        <p:nvSpPr>
          <p:cNvPr id="3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06400" y="4267200"/>
            <a:ext cx="121920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161859" y="419100"/>
            <a:ext cx="406898" cy="4572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- Center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itle Text"/>
          <p:cNvSpPr txBox="1">
            <a:spLocks noGrp="1"/>
          </p:cNvSpPr>
          <p:nvPr>
            <p:ph type="title"/>
          </p:nvPr>
        </p:nvSpPr>
        <p:spPr>
          <a:xfrm>
            <a:off x="406400" y="4038600"/>
            <a:ext cx="12192000" cy="45212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r>
              <a:t>Title Text</a:t>
            </a:r>
          </a:p>
        </p:txBody>
      </p:sp>
      <p:sp>
        <p:nvSpPr>
          <p:cNvPr id="4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Vertical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Line"/>
          <p:cNvSpPr/>
          <p:nvPr/>
        </p:nvSpPr>
        <p:spPr>
          <a:xfrm flipV="1">
            <a:off x="5892800" y="6141012"/>
            <a:ext cx="6705600" cy="145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lnSpc>
                <a:spcPts val="5700"/>
              </a:lnSpc>
              <a:spcBef>
                <a:spcPts val="2100"/>
              </a:spcBef>
              <a:defRPr sz="2333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52" name="Image"/>
          <p:cNvSpPr>
            <a:spLocks noGrp="1"/>
          </p:cNvSpPr>
          <p:nvPr>
            <p:ph type="pic" idx="13"/>
          </p:nvPr>
        </p:nvSpPr>
        <p:spPr>
          <a:xfrm>
            <a:off x="0" y="0"/>
            <a:ext cx="54864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53" name="Title Text"/>
          <p:cNvSpPr txBox="1">
            <a:spLocks noGrp="1"/>
          </p:cNvSpPr>
          <p:nvPr>
            <p:ph type="title"/>
          </p:nvPr>
        </p:nvSpPr>
        <p:spPr>
          <a:xfrm>
            <a:off x="5892800" y="6426200"/>
            <a:ext cx="67056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r>
              <a:t>Title Text</a:t>
            </a:r>
          </a:p>
        </p:txBody>
      </p:sp>
      <p:sp>
        <p:nvSpPr>
          <p:cNvPr id="5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5892800" y="4267200"/>
            <a:ext cx="67056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"/>
          <p:cNvSpPr txBox="1">
            <a:spLocks noGrp="1"/>
          </p:cNvSpPr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2400" cap="all" spc="12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r>
              <a:t>Text</a:t>
            </a:r>
          </a:p>
        </p:txBody>
      </p:sp>
      <p:sp>
        <p:nvSpPr>
          <p:cNvPr id="63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"/>
          <p:cNvSpPr txBox="1">
            <a:spLocks noGrp="1"/>
          </p:cNvSpPr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2400" cap="all" spc="12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r>
              <a:t>Text</a:t>
            </a:r>
          </a:p>
        </p:txBody>
      </p:sp>
      <p:sp>
        <p:nvSpPr>
          <p:cNvPr id="72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73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</a:lvl1pPr>
            <a:lvl2pPr>
              <a:buClr>
                <a:schemeClr val="accent1"/>
              </a:buClr>
              <a:buChar char="▸"/>
            </a:lvl2pPr>
            <a:lvl3pPr>
              <a:buClr>
                <a:schemeClr val="accent1"/>
              </a:buClr>
              <a:buChar char="▸"/>
            </a:lvl3pPr>
            <a:lvl4pPr>
              <a:buClr>
                <a:schemeClr val="accent1"/>
              </a:buClr>
              <a:buChar char="▸"/>
            </a:lvl4pPr>
            <a:lvl5pPr>
              <a:buClr>
                <a:schemeClr val="accent1"/>
              </a:buClr>
              <a:buChar char="▸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Collidium: Seattle collision research tool"/>
          <p:cNvSpPr txBox="1">
            <a:spLocks noGrp="1"/>
          </p:cNvSpPr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2400" cap="all" spc="12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r>
              <a:t>Collidium: Seattle collision research tool</a:t>
            </a:r>
          </a:p>
        </p:txBody>
      </p:sp>
      <p:sp>
        <p:nvSpPr>
          <p:cNvPr id="82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83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</a:lvl1pPr>
            <a:lvl2pPr>
              <a:buClr>
                <a:schemeClr val="accent1"/>
              </a:buClr>
              <a:buChar char="▸"/>
            </a:lvl2pPr>
            <a:lvl3pPr>
              <a:buClr>
                <a:schemeClr val="accent1"/>
              </a:buClr>
              <a:buChar char="▸"/>
            </a:lvl3pPr>
            <a:lvl4pPr>
              <a:buClr>
                <a:schemeClr val="accent1"/>
              </a:buClr>
              <a:buChar char="▸"/>
            </a:lvl4pPr>
            <a:lvl5pPr>
              <a:buClr>
                <a:schemeClr val="accent1"/>
              </a:buClr>
              <a:buChar char="▸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ext"/>
          <p:cNvSpPr txBox="1">
            <a:spLocks noGrp="1"/>
          </p:cNvSpPr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2400" cap="all" spc="12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r>
              <a:t>Text</a:t>
            </a:r>
          </a:p>
        </p:txBody>
      </p:sp>
      <p:sp>
        <p:nvSpPr>
          <p:cNvPr id="92" name="Image"/>
          <p:cNvSpPr>
            <a:spLocks noGrp="1"/>
          </p:cNvSpPr>
          <p:nvPr>
            <p:ph type="pic" sz="half" idx="14"/>
          </p:nvPr>
        </p:nvSpPr>
        <p:spPr>
          <a:xfrm>
            <a:off x="7112000" y="1536700"/>
            <a:ext cx="5486400" cy="7797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93" name="Title Text"/>
          <p:cNvSpPr txBox="1">
            <a:spLocks noGrp="1"/>
          </p:cNvSpPr>
          <p:nvPr>
            <p:ph type="title"/>
          </p:nvPr>
        </p:nvSpPr>
        <p:spPr>
          <a:xfrm>
            <a:off x="406400" y="1536700"/>
            <a:ext cx="6299200" cy="7239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94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406400" y="2743200"/>
            <a:ext cx="6299200" cy="6108700"/>
          </a:xfrm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  <a:defRPr sz="2800"/>
            </a:lvl1pPr>
            <a:lvl2pPr>
              <a:buClr>
                <a:schemeClr val="accent1"/>
              </a:buClr>
              <a:buChar char="▸"/>
              <a:defRPr sz="2800"/>
            </a:lvl2pPr>
            <a:lvl3pPr>
              <a:buClr>
                <a:schemeClr val="accent1"/>
              </a:buClr>
              <a:buChar char="▸"/>
              <a:defRPr sz="2800"/>
            </a:lvl3pPr>
            <a:lvl4pPr>
              <a:buClr>
                <a:schemeClr val="accent1"/>
              </a:buClr>
              <a:buChar char="▸"/>
              <a:defRPr sz="2800"/>
            </a:lvl4pPr>
            <a:lvl5pPr>
              <a:buClr>
                <a:schemeClr val="accent1"/>
              </a:buClr>
              <a:buChar char="▸"/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"/>
          <p:cNvSpPr/>
          <p:nvPr/>
        </p:nvSpPr>
        <p:spPr>
          <a:xfrm flipV="1">
            <a:off x="406400" y="993160"/>
            <a:ext cx="12192000" cy="263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lnSpc>
                <a:spcPts val="5700"/>
              </a:lnSpc>
              <a:spcBef>
                <a:spcPts val="2100"/>
              </a:spcBef>
              <a:defRPr sz="2333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406400" y="1536700"/>
            <a:ext cx="12192000" cy="723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Title Text</a:t>
            </a:r>
          </a:p>
        </p:txBody>
      </p:sp>
      <p:sp>
        <p:nvSpPr>
          <p:cNvPr id="4" name="Body Level One…"/>
          <p:cNvSpPr txBox="1">
            <a:spLocks noGrp="1"/>
          </p:cNvSpPr>
          <p:nvPr>
            <p:ph type="body" idx="1"/>
          </p:nvPr>
        </p:nvSpPr>
        <p:spPr>
          <a:xfrm>
            <a:off x="406400" y="2743200"/>
            <a:ext cx="12192000" cy="6108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186622" y="431800"/>
            <a:ext cx="406897" cy="457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r">
              <a:lnSpc>
                <a:spcPct val="80000"/>
              </a:lnSpc>
              <a:spcBef>
                <a:spcPts val="0"/>
              </a:spcBef>
              <a:defRPr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transition spd="med"/>
  <p:txStyles>
    <p:titleStyle>
      <a:lvl1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1pPr>
      <a:lvl2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2pPr>
      <a:lvl3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3pPr>
      <a:lvl4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4pPr>
      <a:lvl5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5pPr>
      <a:lvl6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6pPr>
      <a:lvl7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7pPr>
      <a:lvl8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8pPr>
      <a:lvl9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9pPr>
    </p:titleStyle>
    <p:bodyStyle>
      <a:lvl1pPr marL="444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400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1pPr>
      <a:lvl2pPr marL="8890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400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2pPr>
      <a:lvl3pPr marL="1333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400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3pPr>
      <a:lvl4pPr marL="17780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400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4pPr>
      <a:lvl5pPr marL="2222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400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5pPr>
      <a:lvl6pPr marL="26670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400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6pPr>
      <a:lvl7pPr marL="3111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400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7pPr>
      <a:lvl8pPr marL="35560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400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8pPr>
      <a:lvl9pPr marL="4000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400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9pPr>
    </p:bodyStyle>
    <p:otherStyle>
      <a:lvl1pPr marL="0" marR="0" indent="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1pPr>
      <a:lvl2pPr marL="0" marR="0" indent="2286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2pPr>
      <a:lvl3pPr marL="0" marR="0" indent="4572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3pPr>
      <a:lvl4pPr marL="0" marR="0" indent="6858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4pPr>
      <a:lvl5pPr marL="0" marR="0" indent="9144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5pPr>
      <a:lvl6pPr marL="0" marR="0" indent="11430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6pPr>
      <a:lvl7pPr marL="0" marR="0" indent="13716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7pPr>
      <a:lvl8pPr marL="0" marR="0" indent="16002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8pPr>
      <a:lvl9pPr marL="0" marR="0" indent="18288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004800" cy="6756400"/>
          </a:xfrm>
          <a:prstGeom prst="rect">
            <a:avLst/>
          </a:prstGeom>
        </p:spPr>
      </p:pic>
      <p:sp>
        <p:nvSpPr>
          <p:cNvPr id="167" name="Line"/>
          <p:cNvSpPr>
            <a:spLocks noGrp="1"/>
          </p:cNvSpPr>
          <p:nvPr>
            <p:ph type="body" idx="14"/>
          </p:nvPr>
        </p:nvSpPr>
        <p:spPr>
          <a:xfrm flipV="1">
            <a:off x="323273" y="7919818"/>
            <a:ext cx="12192000" cy="263"/>
          </a:xfrm>
          <a:prstGeom prst="line">
            <a:avLst/>
          </a:prstGeom>
        </p:spPr>
        <p:txBody>
          <a:bodyPr/>
          <a:lstStyle/>
          <a:p>
            <a:pPr marL="0" indent="0" defTabSz="457200">
              <a:lnSpc>
                <a:spcPts val="5700"/>
              </a:lnSpc>
              <a:spcBef>
                <a:spcPts val="2100"/>
              </a:spcBef>
              <a:buClrTx/>
              <a:buSzTx/>
              <a:buFontTx/>
              <a:buNone/>
              <a:defRPr sz="2333">
                <a:solidFill>
                  <a:srgbClr val="595959"/>
                </a:solidFill>
              </a:defRPr>
            </a:pPr>
            <a:r>
              <a:rPr lang="en-US" dirty="0"/>
              <a:t> </a:t>
            </a:r>
            <a:endParaRPr dirty="0"/>
          </a:p>
        </p:txBody>
      </p:sp>
      <p:sp>
        <p:nvSpPr>
          <p:cNvPr id="168" name="Collidium"/>
          <p:cNvSpPr txBox="1">
            <a:spLocks noGrp="1"/>
          </p:cNvSpPr>
          <p:nvPr>
            <p:ph type="title"/>
          </p:nvPr>
        </p:nvSpPr>
        <p:spPr>
          <a:xfrm>
            <a:off x="240146" y="8134563"/>
            <a:ext cx="12192000" cy="1619037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Collidium</a:t>
            </a:r>
          </a:p>
        </p:txBody>
      </p:sp>
      <p:sp>
        <p:nvSpPr>
          <p:cNvPr id="169" name="Seattle Collision research tool"/>
          <p:cNvSpPr txBox="1">
            <a:spLocks noGrp="1"/>
          </p:cNvSpPr>
          <p:nvPr>
            <p:ph type="body" sz="quarter" idx="1"/>
          </p:nvPr>
        </p:nvSpPr>
        <p:spPr>
          <a:xfrm>
            <a:off x="240146" y="5961941"/>
            <a:ext cx="12192000" cy="18034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A8000"/>
                </a:solidFill>
              </a:defRPr>
            </a:lvl1pPr>
          </a:lstStyle>
          <a:p>
            <a:r>
              <a:t>Seattle Collision research tool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Collidium: Seattle collision research tool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Collidium: Seattle collision research tool</a:t>
            </a:r>
          </a:p>
        </p:txBody>
      </p:sp>
      <p:pic>
        <p:nvPicPr>
          <p:cNvPr id="20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19178" y="2414118"/>
            <a:ext cx="5008299" cy="3808540"/>
          </a:xfrm>
          <a:prstGeom prst="rect">
            <a:avLst/>
          </a:prstGeom>
          <a:ln w="12700">
            <a:miter lim="400000"/>
          </a:ln>
        </p:spPr>
      </p:pic>
      <p:sp>
        <p:nvSpPr>
          <p:cNvPr id="210" name="Project Componen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r>
              <a:t>Project Components</a:t>
            </a: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Collidium: Seattle collision research tool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Collidium: Seattle collision research tool</a:t>
            </a:r>
          </a:p>
        </p:txBody>
      </p:sp>
      <p:pic>
        <p:nvPicPr>
          <p:cNvPr id="21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52650" y="2412354"/>
            <a:ext cx="9280277" cy="7214893"/>
          </a:xfrm>
          <a:prstGeom prst="rect">
            <a:avLst/>
          </a:prstGeom>
          <a:ln w="12700">
            <a:miter lim="400000"/>
          </a:ln>
        </p:spPr>
      </p:pic>
      <p:sp>
        <p:nvSpPr>
          <p:cNvPr id="214" name="PRoject Componen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r>
              <a:t>PRoject Components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406400" y="516342"/>
            <a:ext cx="11176000" cy="398058"/>
          </a:xfrm>
        </p:spPr>
        <p:txBody>
          <a:bodyPr/>
          <a:lstStyle/>
          <a:p>
            <a:r>
              <a:rPr lang="en-US" dirty="0" err="1"/>
              <a:t>Collidium</a:t>
            </a:r>
            <a:r>
              <a:rPr lang="en-US" dirty="0"/>
              <a:t>: Seattle collision research tool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Project Structure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06400" y="2743200"/>
            <a:ext cx="7041529" cy="7010400"/>
          </a:xfrm>
        </p:spPr>
        <p:txBody>
          <a:bodyPr>
            <a:normAutofit fontScale="70000" lnSpcReduction="20000"/>
          </a:bodyPr>
          <a:lstStyle/>
          <a:p>
            <a:pPr rtl="0" fontAlgn="base"/>
            <a:r>
              <a:rPr lang="en-US" sz="4000" dirty="0"/>
              <a:t>Started with </a:t>
            </a:r>
            <a:r>
              <a:rPr lang="en-US" sz="4000" dirty="0" err="1"/>
              <a:t>Shablona</a:t>
            </a:r>
            <a:r>
              <a:rPr lang="en-US" sz="4000" dirty="0"/>
              <a:t> template.</a:t>
            </a:r>
          </a:p>
          <a:p>
            <a:pPr rtl="0" fontAlgn="base"/>
            <a:r>
              <a:rPr lang="en-US" sz="4000" dirty="0"/>
              <a:t>Packaged database is ready to use but we also included the code to generate it. (Build code is segregated to prevent accidental run).</a:t>
            </a:r>
          </a:p>
          <a:p>
            <a:pPr rtl="0" fontAlgn="base"/>
            <a:r>
              <a:rPr lang="en-US" sz="4000" dirty="0"/>
              <a:t>The main user interface notebook is called </a:t>
            </a:r>
            <a:r>
              <a:rPr lang="en-US" sz="4000" dirty="0" err="1"/>
              <a:t>Collidium</a:t>
            </a:r>
            <a:r>
              <a:rPr lang="en-US" sz="4000" dirty="0"/>
              <a:t> and located in the project directory.</a:t>
            </a:r>
          </a:p>
          <a:p>
            <a:pPr rtl="0" fontAlgn="base"/>
            <a:r>
              <a:rPr lang="en-US" sz="4000" dirty="0"/>
              <a:t>Doc subfolder includes all presentations and design documents.</a:t>
            </a:r>
          </a:p>
          <a:p>
            <a:pPr rtl="0" fontAlgn="base"/>
            <a:r>
              <a:rPr lang="en-US" sz="4000" dirty="0"/>
              <a:t>Examples contains a pointer to the main </a:t>
            </a:r>
            <a:r>
              <a:rPr lang="en-US" sz="4000" dirty="0" err="1"/>
              <a:t>Jupyter</a:t>
            </a:r>
            <a:r>
              <a:rPr lang="en-US" sz="4000" dirty="0"/>
              <a:t> interface.</a:t>
            </a:r>
          </a:p>
          <a:p>
            <a:pPr rtl="0" fontAlgn="base"/>
            <a:r>
              <a:rPr lang="en-US" sz="4000" dirty="0"/>
              <a:t>Environment, Travis files, License (MIT), and README are in root directory.</a:t>
            </a:r>
          </a:p>
          <a:p>
            <a:endParaRPr lang="en-US" dirty="0"/>
          </a:p>
        </p:txBody>
      </p:sp>
      <p:pic>
        <p:nvPicPr>
          <p:cNvPr id="1026" name="Picture 2" descr="https://lh4.googleusercontent.com/-Gvg1T01tgrWIv3fWrZWCzDZXXrY8XB7_R6JXHvXKSui4s0z2wzuyMfd0dSO1h0pPK3Bttz2_zCL8ZxTE_dLrNiPlhs0qWAB-wbKn5e0X7gs7IDH4bNom11nh-Kvc4ZkEV2kOtBkGv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7929" y="1064028"/>
            <a:ext cx="5556871" cy="8702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8286408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406400" y="516342"/>
            <a:ext cx="11176000" cy="398058"/>
          </a:xfrm>
        </p:spPr>
        <p:txBody>
          <a:bodyPr/>
          <a:lstStyle/>
          <a:p>
            <a:r>
              <a:rPr lang="en-US" dirty="0" err="1"/>
              <a:t>Collidium</a:t>
            </a:r>
            <a:r>
              <a:rPr lang="en-US" dirty="0"/>
              <a:t>: Seattle collision research tool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800" dirty="0"/>
              <a:t>Project Structure </a:t>
            </a:r>
            <a:r>
              <a:rPr lang="mr-IN" sz="4800" dirty="0"/>
              <a:t>–</a:t>
            </a:r>
            <a:r>
              <a:rPr lang="en-US" sz="4800" dirty="0"/>
              <a:t> Continuous Integration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06400" y="2984501"/>
            <a:ext cx="5961148" cy="5378104"/>
          </a:xfrm>
        </p:spPr>
        <p:txBody>
          <a:bodyPr>
            <a:normAutofit fontScale="92500"/>
          </a:bodyPr>
          <a:lstStyle/>
          <a:p>
            <a:pPr rtl="0" fontAlgn="base">
              <a:spcBef>
                <a:spcPts val="1500"/>
              </a:spcBef>
            </a:pPr>
            <a:r>
              <a:rPr lang="en-US" sz="3200" dirty="0" err="1"/>
              <a:t>Pylint</a:t>
            </a:r>
            <a:r>
              <a:rPr lang="en-US" sz="3200" dirty="0"/>
              <a:t>/PEP8</a:t>
            </a:r>
          </a:p>
          <a:p>
            <a:pPr rtl="0" fontAlgn="base">
              <a:spcBef>
                <a:spcPts val="1500"/>
              </a:spcBef>
            </a:pPr>
            <a:r>
              <a:rPr lang="en-US" sz="3200" dirty="0" err="1"/>
              <a:t>Unittest</a:t>
            </a:r>
            <a:r>
              <a:rPr lang="en-US" sz="3200" dirty="0"/>
              <a:t> Coverage</a:t>
            </a:r>
          </a:p>
          <a:p>
            <a:pPr rtl="0" fontAlgn="base">
              <a:spcBef>
                <a:spcPts val="1500"/>
              </a:spcBef>
            </a:pPr>
            <a:r>
              <a:rPr lang="en-US" sz="3200" dirty="0"/>
              <a:t>Dependency Checks</a:t>
            </a:r>
          </a:p>
          <a:p>
            <a:pPr lvl="1" rtl="0" fontAlgn="base">
              <a:spcBef>
                <a:spcPts val="1500"/>
              </a:spcBef>
            </a:pPr>
            <a:r>
              <a:rPr lang="en-US" sz="3200" dirty="0"/>
              <a:t>Interface requires Python 3.5+</a:t>
            </a:r>
          </a:p>
          <a:p>
            <a:pPr lvl="1" rtl="0" fontAlgn="base">
              <a:spcBef>
                <a:spcPts val="1500"/>
              </a:spcBef>
            </a:pPr>
            <a:r>
              <a:rPr lang="en-US" sz="3200" dirty="0"/>
              <a:t>Deprecated method warnings, e.g.: distance </a:t>
            </a:r>
            <a:r>
              <a:rPr lang="en-US" sz="3200" dirty="0" err="1"/>
              <a:t>calc</a:t>
            </a:r>
            <a:r>
              <a:rPr lang="en-US" sz="3200" dirty="0"/>
              <a:t> </a:t>
            </a:r>
            <a:r>
              <a:rPr lang="en-US" sz="3200" dirty="0" err="1"/>
              <a:t>vincenty</a:t>
            </a:r>
            <a:endParaRPr lang="en-US" sz="3200" dirty="0"/>
          </a:p>
          <a:p>
            <a:pPr rtl="0" fontAlgn="base">
              <a:spcBef>
                <a:spcPts val="1500"/>
              </a:spcBef>
            </a:pPr>
            <a:r>
              <a:rPr lang="en-US" sz="3200" dirty="0"/>
              <a:t>Annoyance: coveralls checks test modules for coverage</a:t>
            </a:r>
          </a:p>
          <a:p>
            <a:endParaRPr lang="en-US" dirty="0"/>
          </a:p>
        </p:txBody>
      </p:sp>
      <p:pic>
        <p:nvPicPr>
          <p:cNvPr id="2052" name="Picture 4" descr="https://lh3.googleusercontent.com/14MWbugrGRsv0yl5Bzusf1vwhtfpfMR3b_WX4hTDlj1-fchThB31IOtNlz1vGyotPv9I66YLslHjaUQZtjzSenHgGjLiz1EGfZHcS3MdefhOgkjCsm3BS_hxjeEmIW7rJCozbpoXvuI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923" y="2260600"/>
            <a:ext cx="6145877" cy="7114822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lh4.googleusercontent.com/Yc9WBakWqwMzhgu4boyQ9aIVFG405Ch5QZVA-3uCrKewgR3dooaSA6PQviuXsEI05aDyGQg0UuILgeG7S2UE8PQeKwJN_OyIgtuipevBzlXP82v4yPpE4Twkz-WoXSttQq5OJBPUih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775" y="2260600"/>
            <a:ext cx="4219194" cy="62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713050" y="8677410"/>
            <a:ext cx="5580598" cy="410369"/>
          </a:xfrm>
          <a:prstGeom prst="rect">
            <a:avLst/>
          </a:prstGeom>
          <a:noFill/>
          <a:ln w="12700" cap="flat">
            <a:solidFill>
              <a:schemeClr val="accent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1" u="none" strike="noStrike" cap="none" spc="0" normalizeH="0" baseline="0" dirty="0">
                <a:ln>
                  <a:noFill/>
                </a:ln>
                <a:solidFill>
                  <a:srgbClr val="838787"/>
                </a:solidFill>
                <a:effectLst/>
                <a:uFillTx/>
                <a:latin typeface="Avenir Next Medium"/>
                <a:ea typeface="Avenir Next Medium"/>
                <a:cs typeface="Avenir Next Medium"/>
                <a:sym typeface="Avenir Next Medium"/>
              </a:rPr>
              <a:t>User Interface Smoke</a:t>
            </a:r>
            <a:r>
              <a:rPr kumimoji="0" lang="en-US" sz="2000" b="0" i="1" u="none" strike="noStrike" cap="none" spc="0" normalizeH="0" dirty="0">
                <a:ln>
                  <a:noFill/>
                </a:ln>
                <a:solidFill>
                  <a:srgbClr val="838787"/>
                </a:solidFill>
                <a:effectLst/>
                <a:uFillTx/>
                <a:latin typeface="Avenir Next Medium"/>
                <a:ea typeface="Avenir Next Medium"/>
                <a:cs typeface="Avenir Next Medium"/>
                <a:sym typeface="Avenir Next Medium"/>
              </a:rPr>
              <a:t> Tests </a:t>
            </a:r>
            <a:r>
              <a:rPr kumimoji="0" lang="mr-IN" sz="2000" b="0" i="1" u="none" strike="noStrike" cap="none" spc="0" normalizeH="0" dirty="0">
                <a:ln>
                  <a:noFill/>
                </a:ln>
                <a:solidFill>
                  <a:srgbClr val="838787"/>
                </a:solidFill>
                <a:effectLst/>
                <a:uFillTx/>
                <a:latin typeface="Avenir Next Medium"/>
                <a:ea typeface="Avenir Next Medium"/>
                <a:cs typeface="Avenir Next Medium"/>
                <a:sym typeface="Avenir Next Medium"/>
              </a:rPr>
              <a:t>–</a:t>
            </a:r>
            <a:r>
              <a:rPr kumimoji="0" lang="en-US" sz="2000" b="0" i="1" u="none" strike="noStrike" cap="none" spc="0" normalizeH="0" dirty="0">
                <a:ln>
                  <a:noFill/>
                </a:ln>
                <a:solidFill>
                  <a:srgbClr val="838787"/>
                </a:solidFill>
                <a:effectLst/>
                <a:uFillTx/>
                <a:latin typeface="Avenir Next Medium"/>
                <a:ea typeface="Avenir Next Medium"/>
                <a:cs typeface="Avenir Next Medium"/>
                <a:sym typeface="Avenir Next Medium"/>
              </a:rPr>
              <a:t> otherwise 100%</a:t>
            </a:r>
            <a:endParaRPr kumimoji="0" lang="en-US" sz="2000" b="0" i="1" u="none" strike="noStrike" cap="none" spc="0" normalizeH="0" baseline="0" dirty="0">
              <a:ln>
                <a:noFill/>
              </a:ln>
              <a:solidFill>
                <a:srgbClr val="838787"/>
              </a:solidFill>
              <a:effectLst/>
              <a:uFillTx/>
              <a:latin typeface="Avenir Next Medium"/>
              <a:ea typeface="Avenir Next Medium"/>
              <a:cs typeface="Avenir Next Medium"/>
              <a:sym typeface="Avenir Next Medium"/>
            </a:endParaRPr>
          </a:p>
        </p:txBody>
      </p:sp>
      <p:sp>
        <p:nvSpPr>
          <p:cNvPr id="8" name="Up Arrow 7"/>
          <p:cNvSpPr/>
          <p:nvPr/>
        </p:nvSpPr>
        <p:spPr>
          <a:xfrm rot="1211028">
            <a:off x="6733861" y="5900586"/>
            <a:ext cx="127910" cy="2842021"/>
          </a:xfrm>
          <a:prstGeom prst="upArrow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all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DIN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996474683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Collidium: Seattle collision research tool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Collidium: Seattle collision research tool</a:t>
            </a:r>
          </a:p>
        </p:txBody>
      </p:sp>
      <p:sp>
        <p:nvSpPr>
          <p:cNvPr id="230" name="Lessons learned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r>
              <a:rPr dirty="0"/>
              <a:t>Lessons learned</a:t>
            </a:r>
          </a:p>
        </p:txBody>
      </p:sp>
      <p:sp>
        <p:nvSpPr>
          <p:cNvPr id="231" name="Coordination and Collaboration in Git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 lnSpcReduction="10000"/>
          </a:bodyPr>
          <a:lstStyle/>
          <a:p>
            <a:pPr>
              <a:defRPr>
                <a:solidFill>
                  <a:srgbClr val="868686"/>
                </a:solidFill>
              </a:defRPr>
            </a:pPr>
            <a:r>
              <a:rPr dirty="0"/>
              <a:t>Folium is an excellent mapping package, but making </a:t>
            </a:r>
            <a:r>
              <a:rPr lang="en-US" dirty="0"/>
              <a:t>custom </a:t>
            </a:r>
            <a:r>
              <a:rPr dirty="0"/>
              <a:t>visualizations can be overly complex</a:t>
            </a:r>
          </a:p>
          <a:p>
            <a:pPr>
              <a:defRPr>
                <a:solidFill>
                  <a:srgbClr val="868686"/>
                </a:solidFill>
              </a:defRPr>
            </a:pPr>
            <a:r>
              <a:rPr lang="en-US" dirty="0"/>
              <a:t>P</a:t>
            </a:r>
            <a:r>
              <a:rPr dirty="0"/>
              <a:t>reproces</a:t>
            </a:r>
            <a:r>
              <a:rPr lang="en-US" dirty="0"/>
              <a:t>s data as much as possible,</a:t>
            </a:r>
            <a:r>
              <a:rPr dirty="0"/>
              <a:t> on the fly data processing</a:t>
            </a:r>
            <a:r>
              <a:rPr lang="en-US" dirty="0"/>
              <a:t> slows things down</a:t>
            </a:r>
          </a:p>
          <a:p>
            <a:pPr>
              <a:defRPr>
                <a:solidFill>
                  <a:srgbClr val="868686"/>
                </a:solidFill>
              </a:defRPr>
            </a:pPr>
            <a:r>
              <a:rPr lang="en-US" dirty="0"/>
              <a:t>Deeper understanding of test-driven design</a:t>
            </a:r>
          </a:p>
          <a:p>
            <a:pPr>
              <a:defRPr>
                <a:solidFill>
                  <a:srgbClr val="868686"/>
                </a:solidFill>
              </a:defRPr>
            </a:pPr>
            <a:r>
              <a:rPr lang="en-US" dirty="0"/>
              <a:t>Using </a:t>
            </a:r>
            <a:r>
              <a:rPr lang="en-US" dirty="0" err="1"/>
              <a:t>Git</a:t>
            </a:r>
            <a:r>
              <a:rPr lang="en-US" dirty="0"/>
              <a:t> for collaboration (</a:t>
            </a:r>
            <a:r>
              <a:rPr lang="en-US" dirty="0" err="1"/>
              <a:t>Git</a:t>
            </a:r>
            <a:r>
              <a:rPr lang="en-US" dirty="0"/>
              <a:t> Issues)</a:t>
            </a:r>
          </a:p>
          <a:p>
            <a:pPr>
              <a:defRPr>
                <a:solidFill>
                  <a:srgbClr val="868686"/>
                </a:solidFill>
              </a:defRPr>
            </a:pPr>
            <a:r>
              <a:rPr lang="en-US" dirty="0"/>
              <a:t>Travis hangs for a long time when you have lots of commits close together and time-extensive testing (Use [skip ci] in commit message)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Collidium: Seattle collision research tool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Collidium: Seattle collision research tool</a:t>
            </a:r>
          </a:p>
        </p:txBody>
      </p:sp>
      <p:sp>
        <p:nvSpPr>
          <p:cNvPr id="240" name="Future Work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r>
              <a:t>Future Work</a:t>
            </a:r>
          </a:p>
        </p:txBody>
      </p:sp>
      <p:sp>
        <p:nvSpPr>
          <p:cNvPr id="241" name="Interactive, details on demand for specific buildings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>
              <a:defRPr>
                <a:solidFill>
                  <a:srgbClr val="868686"/>
                </a:solidFill>
              </a:defRPr>
            </a:pPr>
            <a:r>
              <a:rPr lang="en-US" dirty="0"/>
              <a:t>I</a:t>
            </a:r>
            <a:r>
              <a:rPr dirty="0"/>
              <a:t>nteracti</a:t>
            </a:r>
            <a:r>
              <a:rPr lang="en-US" dirty="0"/>
              <a:t>ve</a:t>
            </a:r>
            <a:r>
              <a:rPr dirty="0"/>
              <a:t>, details on demand for specific buildings</a:t>
            </a:r>
          </a:p>
          <a:p>
            <a:pPr>
              <a:defRPr>
                <a:solidFill>
                  <a:srgbClr val="868686"/>
                </a:solidFill>
              </a:defRPr>
            </a:pPr>
            <a:r>
              <a:rPr lang="en-US" dirty="0"/>
              <a:t>Explore other types of visualizations to convey changes in collision types</a:t>
            </a:r>
          </a:p>
          <a:p>
            <a:pPr>
              <a:defRPr>
                <a:solidFill>
                  <a:srgbClr val="868686"/>
                </a:solidFill>
              </a:defRPr>
            </a:pPr>
            <a:r>
              <a:rPr lang="en-US" dirty="0"/>
              <a:t>Use of s</a:t>
            </a:r>
            <a:r>
              <a:rPr dirty="0"/>
              <a:t>tatistics </a:t>
            </a:r>
            <a:r>
              <a:rPr lang="en-US" dirty="0"/>
              <a:t>to better address the</a:t>
            </a:r>
            <a:r>
              <a:rPr dirty="0"/>
              <a:t> research question, </a:t>
            </a:r>
            <a:r>
              <a:rPr lang="en-US" dirty="0"/>
              <a:t>e.g. </a:t>
            </a:r>
            <a:r>
              <a:rPr dirty="0"/>
              <a:t>statistical significance of increase/decrease in collisions, etc.</a:t>
            </a:r>
          </a:p>
          <a:p>
            <a:r>
              <a:rPr lang="en-US" dirty="0"/>
              <a:t>More widget control/styling, adding multiple selects (which is supported by </a:t>
            </a:r>
            <a:r>
              <a:rPr lang="en-US" dirty="0" err="1"/>
              <a:t>CollidiumQuery</a:t>
            </a:r>
            <a:r>
              <a:rPr lang="en-US" dirty="0"/>
              <a:t>)</a:t>
            </a:r>
          </a:p>
          <a:p>
            <a:r>
              <a:rPr lang="en-US" dirty="0"/>
              <a:t>More object-oriented project structure</a:t>
            </a:r>
          </a:p>
          <a:p>
            <a:r>
              <a:rPr lang="en-US" dirty="0"/>
              <a:t>Generalize </a:t>
            </a:r>
            <a:r>
              <a:rPr lang="en-US" dirty="0" err="1"/>
              <a:t>CollidiumQuery</a:t>
            </a:r>
            <a:r>
              <a:rPr lang="en-US" dirty="0"/>
              <a:t> </a:t>
            </a:r>
            <a:r>
              <a:rPr lang="en-US" dirty="0" err="1"/>
              <a:t>args</a:t>
            </a:r>
            <a:r>
              <a:rPr lang="en-US" dirty="0"/>
              <a:t> using dictionary structure </a:t>
            </a:r>
            <a:br>
              <a:rPr lang="en-US" dirty="0"/>
            </a:br>
            <a:endParaRPr dirty="0"/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Image" descr="Image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/>
          </a:blip>
          <a:srcRect l="6172" t="129" r="6044" b="129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244" name="Thank you!"/>
          <p:cNvSpPr txBox="1">
            <a:spLocks noGrp="1"/>
          </p:cNvSpPr>
          <p:nvPr>
            <p:ph type="title"/>
          </p:nvPr>
        </p:nvSpPr>
        <p:spPr>
          <a:xfrm>
            <a:off x="406400" y="4349750"/>
            <a:ext cx="12192000" cy="2705100"/>
          </a:xfrm>
          <a:prstGeom prst="rect">
            <a:avLst/>
          </a:prstGeom>
        </p:spPr>
        <p:txBody>
          <a:bodyPr/>
          <a:lstStyle/>
          <a:p>
            <a:r>
              <a:rPr dirty="0"/>
              <a:t>Thank you!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Collidium: Seattle collision research tool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Collidium: Seattle collision research tool</a:t>
            </a:r>
          </a:p>
        </p:txBody>
      </p:sp>
      <p:sp>
        <p:nvSpPr>
          <p:cNvPr id="172" name="We are developing five use cases for our targeted us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467359">
              <a:spcBef>
                <a:spcPts val="2200"/>
              </a:spcBef>
              <a:defRPr sz="4800"/>
            </a:lvl1pPr>
          </a:lstStyle>
          <a:p>
            <a:r>
              <a:t>We are developing five use cases for our targeted users</a:t>
            </a:r>
          </a:p>
        </p:txBody>
      </p:sp>
      <p:sp>
        <p:nvSpPr>
          <p:cNvPr id="173" name="Each of these users wants information to help them support their agenda. Their priorities are:…"/>
          <p:cNvSpPr txBox="1">
            <a:spLocks noGrp="1"/>
          </p:cNvSpPr>
          <p:nvPr>
            <p:ph type="body" sz="quarter" idx="1"/>
          </p:nvPr>
        </p:nvSpPr>
        <p:spPr>
          <a:xfrm>
            <a:off x="406400" y="6668293"/>
            <a:ext cx="12192000" cy="2292827"/>
          </a:xfrm>
          <a:prstGeom prst="rect">
            <a:avLst/>
          </a:prstGeom>
        </p:spPr>
        <p:txBody>
          <a:bodyPr>
            <a:noAutofit/>
          </a:bodyPr>
          <a:lstStyle/>
          <a:p>
            <a:pPr marL="248920" indent="-248920" defTabSz="327152">
              <a:spcBef>
                <a:spcPts val="1500"/>
              </a:spcBef>
              <a:defRPr sz="2016" b="1">
                <a:latin typeface="Avenir Next"/>
                <a:ea typeface="Avenir Next"/>
                <a:cs typeface="Avenir Next"/>
                <a:sym typeface="Avenir Next"/>
              </a:defRPr>
            </a:pPr>
            <a:r>
              <a:rPr sz="2400" dirty="0">
                <a:latin typeface="Avenir Next Medium" charset="0"/>
                <a:ea typeface="Avenir Next Medium" charset="0"/>
                <a:cs typeface="Avenir Next Medium" charset="0"/>
              </a:rPr>
              <a:t>Each of these users wants information to help them support their agenda. Their priorities are:</a:t>
            </a:r>
          </a:p>
          <a:p>
            <a:pPr marL="497840" lvl="1" indent="-248920" defTabSz="327152">
              <a:spcBef>
                <a:spcPts val="1500"/>
              </a:spcBef>
              <a:defRPr sz="2016"/>
            </a:pPr>
            <a:r>
              <a:rPr sz="2400" dirty="0">
                <a:latin typeface="Avenir Next Medium" charset="0"/>
                <a:ea typeface="Avenir Next Medium" charset="0"/>
                <a:cs typeface="Avenir Next Medium" charset="0"/>
              </a:rPr>
              <a:t>Information is presented in a way that is easy to interpret</a:t>
            </a:r>
          </a:p>
          <a:p>
            <a:pPr marL="497840" lvl="1" indent="-248920" defTabSz="327152">
              <a:spcBef>
                <a:spcPts val="1500"/>
              </a:spcBef>
              <a:defRPr sz="2016"/>
            </a:pPr>
            <a:r>
              <a:rPr sz="2400" dirty="0">
                <a:latin typeface="Avenir Next Medium" charset="0"/>
                <a:ea typeface="Avenir Next Medium" charset="0"/>
                <a:cs typeface="Avenir Next Medium" charset="0"/>
              </a:rPr>
              <a:t>They can select options to focus on the questions that are most interesting to them</a:t>
            </a:r>
          </a:p>
        </p:txBody>
      </p:sp>
      <p:pic>
        <p:nvPicPr>
          <p:cNvPr id="17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6400" y="2590715"/>
            <a:ext cx="12598400" cy="374746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Collidium: Seattle collision research tool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Collidium: Seattle collision research tool</a:t>
            </a:r>
          </a:p>
        </p:txBody>
      </p:sp>
      <p:sp>
        <p:nvSpPr>
          <p:cNvPr id="177" name="Use Cas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r>
              <a:t>Use Cases</a:t>
            </a:r>
          </a:p>
        </p:txBody>
      </p:sp>
      <p:sp>
        <p:nvSpPr>
          <p:cNvPr id="178" name="Each of our use cases allows users to see visualizations of data that is filtered in different ways. These include: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pPr marL="497840" lvl="1" indent="-248920" defTabSz="327152">
              <a:spcBef>
                <a:spcPts val="1500"/>
              </a:spcBef>
              <a:defRPr sz="2016"/>
            </a:pPr>
            <a:r>
              <a:rPr sz="2800" dirty="0">
                <a:latin typeface="Avenir Next Medium" charset="0"/>
                <a:ea typeface="Avenir Next Medium" charset="0"/>
                <a:cs typeface="Avenir Next Medium" charset="0"/>
              </a:rPr>
              <a:t>Each of our use cases allows users to see visualizations of data that is filtered in different ways. These include:</a:t>
            </a:r>
          </a:p>
          <a:p>
            <a:pPr marL="942340" lvl="2" indent="-248920" defTabSz="327152">
              <a:spcBef>
                <a:spcPts val="1500"/>
              </a:spcBef>
              <a:defRPr sz="2016"/>
            </a:pPr>
            <a:r>
              <a:rPr sz="2400" b="1" dirty="0">
                <a:latin typeface="Avenir Next Medium" charset="0"/>
                <a:ea typeface="Avenir Next Medium" charset="0"/>
                <a:cs typeface="Avenir Next Medium" charset="0"/>
                <a:sym typeface="Avenir Next"/>
              </a:rPr>
              <a:t>Time frame of construction:</a:t>
            </a:r>
            <a:r>
              <a:rPr sz="2400" b="1" dirty="0">
                <a:latin typeface="Avenir Next Medium" charset="0"/>
                <a:ea typeface="Avenir Next Medium" charset="0"/>
                <a:cs typeface="Avenir Next Medium" charset="0"/>
              </a:rPr>
              <a:t> </a:t>
            </a:r>
            <a:r>
              <a:rPr sz="2400" dirty="0">
                <a:latin typeface="Avenir Next Medium" charset="0"/>
                <a:ea typeface="Avenir Next Medium" charset="0"/>
                <a:cs typeface="Avenir Next Medium" charset="0"/>
              </a:rPr>
              <a:t>“I want to see how collisions increased around buildings built in 2016”</a:t>
            </a:r>
          </a:p>
          <a:p>
            <a:pPr marL="942340" lvl="2" indent="-248920" defTabSz="327152">
              <a:spcBef>
                <a:spcPts val="1500"/>
              </a:spcBef>
              <a:defRPr sz="2016"/>
            </a:pPr>
            <a:r>
              <a:rPr sz="2400" b="1" dirty="0">
                <a:latin typeface="Avenir Next Medium" charset="0"/>
                <a:ea typeface="Avenir Next Medium" charset="0"/>
                <a:cs typeface="Avenir Next Medium" charset="0"/>
                <a:sym typeface="Avenir Next"/>
              </a:rPr>
              <a:t>Building type:</a:t>
            </a:r>
            <a:r>
              <a:rPr sz="2400" b="1" dirty="0">
                <a:latin typeface="Avenir Next Medium" charset="0"/>
                <a:ea typeface="Avenir Next Medium" charset="0"/>
                <a:cs typeface="Avenir Next Medium" charset="0"/>
              </a:rPr>
              <a:t> </a:t>
            </a:r>
            <a:r>
              <a:rPr sz="2400" dirty="0">
                <a:latin typeface="Avenir Next Medium" charset="0"/>
                <a:ea typeface="Avenir Next Medium" charset="0"/>
                <a:cs typeface="Avenir Next Medium" charset="0"/>
              </a:rPr>
              <a:t>“I want to see how multifamily construction affects collisions. Now I just want to look at commercial construction”</a:t>
            </a:r>
          </a:p>
          <a:p>
            <a:pPr marL="942340" lvl="2" indent="-248920" defTabSz="327152">
              <a:spcBef>
                <a:spcPts val="1500"/>
              </a:spcBef>
              <a:defRPr sz="2016"/>
            </a:pPr>
            <a:r>
              <a:rPr sz="2400" b="1" dirty="0">
                <a:latin typeface="Avenir Next Medium" charset="0"/>
                <a:ea typeface="Avenir Next Medium" charset="0"/>
                <a:cs typeface="Avenir Next Medium" charset="0"/>
                <a:sym typeface="Avenir Next"/>
              </a:rPr>
              <a:t>Accident victims:</a:t>
            </a:r>
            <a:r>
              <a:rPr sz="2400" b="1" dirty="0">
                <a:latin typeface="Avenir Next Medium" charset="0"/>
                <a:ea typeface="Avenir Next Medium" charset="0"/>
                <a:cs typeface="Avenir Next Medium" charset="0"/>
              </a:rPr>
              <a:t> </a:t>
            </a:r>
            <a:r>
              <a:rPr sz="2400" dirty="0">
                <a:latin typeface="Avenir Next Medium" charset="0"/>
                <a:ea typeface="Avenir Next Medium" charset="0"/>
                <a:cs typeface="Avenir Next Medium" charset="0"/>
              </a:rPr>
              <a:t>“I only want to see accidents that involve pedestrians or cyclists”</a:t>
            </a:r>
          </a:p>
          <a:p>
            <a:pPr marL="942340" lvl="2" indent="-248920" defTabSz="327152">
              <a:spcBef>
                <a:spcPts val="1500"/>
              </a:spcBef>
              <a:defRPr sz="2016"/>
            </a:pPr>
            <a:r>
              <a:rPr sz="2400" b="1" dirty="0">
                <a:latin typeface="Avenir Next Medium" charset="0"/>
                <a:ea typeface="Avenir Next Medium" charset="0"/>
                <a:cs typeface="Avenir Next Medium" charset="0"/>
                <a:sym typeface="Avenir Next"/>
              </a:rPr>
              <a:t>Accident severity:</a:t>
            </a:r>
            <a:r>
              <a:rPr sz="2400" b="1" dirty="0">
                <a:latin typeface="Avenir Next Medium" charset="0"/>
                <a:ea typeface="Avenir Next Medium" charset="0"/>
                <a:cs typeface="Avenir Next Medium" charset="0"/>
              </a:rPr>
              <a:t> </a:t>
            </a:r>
            <a:r>
              <a:rPr sz="2400" dirty="0">
                <a:latin typeface="Avenir Next Medium" charset="0"/>
                <a:ea typeface="Avenir Next Medium" charset="0"/>
                <a:cs typeface="Avenir Next Medium" charset="0"/>
              </a:rPr>
              <a:t>“I only care about accidents with injuries”</a:t>
            </a:r>
          </a:p>
          <a:p>
            <a:pPr marL="942340" lvl="2" indent="-248920" defTabSz="327152">
              <a:spcBef>
                <a:spcPts val="1500"/>
              </a:spcBef>
              <a:defRPr sz="2016"/>
            </a:pPr>
            <a:r>
              <a:rPr sz="2400" b="1" dirty="0">
                <a:latin typeface="Avenir Next Medium" charset="0"/>
                <a:ea typeface="Avenir Next Medium" charset="0"/>
                <a:cs typeface="Avenir Next Medium" charset="0"/>
                <a:sym typeface="Avenir Next"/>
              </a:rPr>
              <a:t>Distance between collision and construction:</a:t>
            </a:r>
            <a:r>
              <a:rPr sz="2400" b="1" dirty="0">
                <a:latin typeface="Avenir Next Medium" charset="0"/>
                <a:ea typeface="Avenir Next Medium" charset="0"/>
                <a:cs typeface="Avenir Next Medium" charset="0"/>
              </a:rPr>
              <a:t> </a:t>
            </a:r>
            <a:r>
              <a:rPr sz="2400" dirty="0">
                <a:latin typeface="Avenir Next Medium" charset="0"/>
                <a:ea typeface="Avenir Next Medium" charset="0"/>
                <a:cs typeface="Avenir Next Medium" charset="0"/>
              </a:rPr>
              <a:t>“I am interested in accidents that were directly adjacent to new construction” or “I want to see how accidents change up to a quarter mile from the new building.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Collidium: Seattle collision research tool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Collidium: Seattle collision research tool</a:t>
            </a:r>
          </a:p>
        </p:txBody>
      </p:sp>
      <p:sp>
        <p:nvSpPr>
          <p:cNvPr id="181" name="Demo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r>
              <a:t>Demo</a:t>
            </a:r>
          </a:p>
        </p:txBody>
      </p:sp>
      <p:pic>
        <p:nvPicPr>
          <p:cNvPr id="182" name="Screen Shot 2018-06-04 at 10.30.00 PM.png" descr="Screen Shot 2018-06-04 at 10.30.00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49735" y="2231263"/>
            <a:ext cx="11081974" cy="750993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Collidium: Seattle collision research tool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Collidium: Seattle collision research tool</a:t>
            </a:r>
          </a:p>
        </p:txBody>
      </p:sp>
      <p:sp>
        <p:nvSpPr>
          <p:cNvPr id="185" name="Environmen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r>
              <a:t>Environment</a:t>
            </a:r>
          </a:p>
        </p:txBody>
      </p:sp>
      <p:sp>
        <p:nvSpPr>
          <p:cNvPr id="186" name="Compatible with Python 3.5 or later…"/>
          <p:cNvSpPr txBox="1">
            <a:spLocks noGrp="1"/>
          </p:cNvSpPr>
          <p:nvPr>
            <p:ph type="body" idx="1"/>
          </p:nvPr>
        </p:nvSpPr>
        <p:spPr>
          <a:xfrm>
            <a:off x="406398" y="2743200"/>
            <a:ext cx="12303761" cy="6108700"/>
          </a:xfrm>
          <a:prstGeom prst="rect">
            <a:avLst/>
          </a:prstGeom>
        </p:spPr>
        <p:txBody>
          <a:bodyPr>
            <a:normAutofit fontScale="25000" lnSpcReduction="20000"/>
          </a:bodyPr>
          <a:lstStyle/>
          <a:p>
            <a:pPr marL="397763" indent="-276225" defTabSz="397763">
              <a:lnSpc>
                <a:spcPct val="120000"/>
              </a:lnSpc>
              <a:spcBef>
                <a:spcPts val="1800"/>
              </a:spcBef>
              <a:buClr>
                <a:srgbClr val="595959"/>
              </a:buClr>
              <a:buFont typeface="Arial"/>
              <a:buChar char="•"/>
              <a:defRPr sz="2436">
                <a:solidFill>
                  <a:srgbClr val="868686"/>
                </a:solidFill>
              </a:defRPr>
            </a:pPr>
            <a:r>
              <a:rPr sz="12800" dirty="0"/>
              <a:t>Compatible with Python 3.5 or later</a:t>
            </a:r>
          </a:p>
          <a:p>
            <a:pPr marL="397763" indent="-276225" defTabSz="397763">
              <a:lnSpc>
                <a:spcPct val="120000"/>
              </a:lnSpc>
              <a:spcBef>
                <a:spcPts val="1800"/>
              </a:spcBef>
              <a:buClr>
                <a:srgbClr val="595959"/>
              </a:buClr>
              <a:buFont typeface="Arial"/>
              <a:buChar char="•"/>
              <a:defRPr sz="2436">
                <a:solidFill>
                  <a:srgbClr val="868686"/>
                </a:solidFill>
              </a:defRPr>
            </a:pPr>
            <a:r>
              <a:rPr sz="12800" dirty="0"/>
              <a:t>Users can </a:t>
            </a:r>
            <a:r>
              <a:rPr lang="en-US" sz="12800" dirty="0"/>
              <a:t>use minima environment or </a:t>
            </a:r>
            <a:r>
              <a:rPr sz="12800" dirty="0"/>
              <a:t>pip install package requirements</a:t>
            </a:r>
          </a:p>
          <a:p>
            <a:pPr marL="397763" indent="-276225" defTabSz="397763">
              <a:lnSpc>
                <a:spcPct val="120000"/>
              </a:lnSpc>
              <a:spcBef>
                <a:spcPts val="1800"/>
              </a:spcBef>
              <a:buClr>
                <a:srgbClr val="595959"/>
              </a:buClr>
              <a:buFont typeface="Arial"/>
              <a:buChar char="•"/>
              <a:defRPr sz="2436" b="1">
                <a:solidFill>
                  <a:srgbClr val="868686"/>
                </a:solidFill>
                <a:latin typeface="Avenir Next"/>
                <a:ea typeface="Avenir Next"/>
                <a:cs typeface="Avenir Next"/>
                <a:sym typeface="Avenir Next"/>
              </a:defRPr>
            </a:pPr>
            <a:r>
              <a:rPr sz="12400" dirty="0">
                <a:latin typeface="Avenir Next Medium" charset="0"/>
                <a:ea typeface="Avenir Next Medium" charset="0"/>
                <a:cs typeface="Avenir Next Medium" charset="0"/>
              </a:rPr>
              <a:t>Package Dependencies</a:t>
            </a:r>
          </a:p>
          <a:p>
            <a:pPr marL="795527" lvl="1" indent="-276225" defTabSz="397763">
              <a:lnSpc>
                <a:spcPct val="120000"/>
              </a:lnSpc>
              <a:spcBef>
                <a:spcPts val="800"/>
              </a:spcBef>
              <a:buClr>
                <a:srgbClr val="595959"/>
              </a:buClr>
              <a:buFont typeface="Arial"/>
              <a:buChar char="◦"/>
              <a:defRPr sz="2088">
                <a:solidFill>
                  <a:srgbClr val="868686"/>
                </a:solidFill>
              </a:defRPr>
            </a:pPr>
            <a:r>
              <a:rPr sz="12400" dirty="0"/>
              <a:t>pandas</a:t>
            </a:r>
          </a:p>
          <a:p>
            <a:pPr marL="795527" lvl="1" indent="-276225" defTabSz="397763">
              <a:lnSpc>
                <a:spcPct val="120000"/>
              </a:lnSpc>
              <a:spcBef>
                <a:spcPts val="800"/>
              </a:spcBef>
              <a:buClr>
                <a:srgbClr val="595959"/>
              </a:buClr>
              <a:buFont typeface="Arial"/>
              <a:buChar char="◦"/>
              <a:defRPr sz="2088">
                <a:solidFill>
                  <a:srgbClr val="868686"/>
                </a:solidFill>
              </a:defRPr>
            </a:pPr>
            <a:r>
              <a:rPr sz="12400" dirty="0"/>
              <a:t>numpy</a:t>
            </a:r>
          </a:p>
          <a:p>
            <a:pPr marL="795527" lvl="1" indent="-276225" defTabSz="397763">
              <a:lnSpc>
                <a:spcPct val="120000"/>
              </a:lnSpc>
              <a:spcBef>
                <a:spcPts val="800"/>
              </a:spcBef>
              <a:buClr>
                <a:srgbClr val="595959"/>
              </a:buClr>
              <a:buFont typeface="Arial"/>
              <a:buChar char="◦"/>
              <a:defRPr sz="2088">
                <a:solidFill>
                  <a:srgbClr val="868686"/>
                </a:solidFill>
              </a:defRPr>
            </a:pPr>
            <a:r>
              <a:rPr sz="12400" dirty="0"/>
              <a:t>branca</a:t>
            </a:r>
          </a:p>
          <a:p>
            <a:pPr marL="795527" lvl="1" indent="-276225" defTabSz="397763">
              <a:lnSpc>
                <a:spcPct val="120000"/>
              </a:lnSpc>
              <a:spcBef>
                <a:spcPts val="800"/>
              </a:spcBef>
              <a:buClr>
                <a:srgbClr val="595959"/>
              </a:buClr>
              <a:buFont typeface="Arial"/>
              <a:buChar char="◦"/>
              <a:defRPr sz="2088">
                <a:solidFill>
                  <a:srgbClr val="868686"/>
                </a:solidFill>
              </a:defRPr>
            </a:pPr>
            <a:r>
              <a:rPr sz="12400" dirty="0"/>
              <a:t>folium</a:t>
            </a:r>
          </a:p>
          <a:p>
            <a:pPr marL="795527" lvl="1" indent="-276225" defTabSz="397763">
              <a:lnSpc>
                <a:spcPct val="120000"/>
              </a:lnSpc>
              <a:spcBef>
                <a:spcPts val="800"/>
              </a:spcBef>
              <a:buClr>
                <a:srgbClr val="595959"/>
              </a:buClr>
              <a:buFont typeface="Arial"/>
              <a:buChar char="◦"/>
              <a:defRPr sz="2088">
                <a:solidFill>
                  <a:srgbClr val="868686"/>
                </a:solidFill>
              </a:defRPr>
            </a:pPr>
            <a:r>
              <a:rPr sz="12400" dirty="0"/>
              <a:t>ipywidgets</a:t>
            </a:r>
          </a:p>
          <a:p>
            <a:pPr marL="795527" lvl="1" indent="-276225" defTabSz="397763">
              <a:lnSpc>
                <a:spcPct val="120000"/>
              </a:lnSpc>
              <a:spcBef>
                <a:spcPts val="800"/>
              </a:spcBef>
              <a:buClr>
                <a:srgbClr val="595959"/>
              </a:buClr>
              <a:buFont typeface="Arial"/>
              <a:buChar char="◦"/>
              <a:defRPr sz="2088">
                <a:solidFill>
                  <a:srgbClr val="868686"/>
                </a:solidFill>
              </a:defRPr>
            </a:pPr>
            <a:r>
              <a:rPr sz="12400" dirty="0"/>
              <a:t>geopy</a:t>
            </a:r>
          </a:p>
          <a:p>
            <a:pPr marL="795527" lvl="1" indent="-276225" defTabSz="397763">
              <a:lnSpc>
                <a:spcPct val="120000"/>
              </a:lnSpc>
              <a:spcBef>
                <a:spcPts val="800"/>
              </a:spcBef>
              <a:buClr>
                <a:srgbClr val="595959"/>
              </a:buClr>
              <a:buFont typeface="Arial"/>
              <a:buChar char="◦"/>
              <a:defRPr sz="2088">
                <a:solidFill>
                  <a:srgbClr val="868686"/>
                </a:solidFill>
              </a:defRPr>
            </a:pPr>
            <a:r>
              <a:rPr sz="12400" dirty="0">
                <a:solidFill>
                  <a:srgbClr val="868686"/>
                </a:solidFill>
              </a:rPr>
              <a:t>ipython</a:t>
            </a:r>
          </a:p>
        </p:txBody>
      </p:sp>
      <p:pic>
        <p:nvPicPr>
          <p:cNvPr id="187" name="Screen Shot 2018-06-05 at 10.14.02 AM.png" descr="Screen Shot 2018-06-05 at 10.14.02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873217" y="5019301"/>
            <a:ext cx="8006486" cy="343355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Collidium: Seattle collision research tool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Collidium: Seattle collision research tool</a:t>
            </a:r>
          </a:p>
        </p:txBody>
      </p:sp>
      <p:sp>
        <p:nvSpPr>
          <p:cNvPr id="191" name="Seattle open data portal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r>
              <a:t>Seattle open data portal</a:t>
            </a:r>
          </a:p>
        </p:txBody>
      </p:sp>
      <p:pic>
        <p:nvPicPr>
          <p:cNvPr id="19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2384896"/>
            <a:ext cx="13004800" cy="683800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Collidium: Seattle collision research tool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Collidium: Seattle collision research tool</a:t>
            </a:r>
          </a:p>
        </p:txBody>
      </p:sp>
      <p:sp>
        <p:nvSpPr>
          <p:cNvPr id="195" name="Building Permit Datase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r>
              <a:t>Building Permit Dataset</a:t>
            </a:r>
          </a:p>
        </p:txBody>
      </p:sp>
      <p:sp>
        <p:nvSpPr>
          <p:cNvPr id="196" name="Contains information on 60,000 building permits (2014-2018)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44500" indent="-444500">
              <a:defRPr sz="3100">
                <a:solidFill>
                  <a:srgbClr val="848787"/>
                </a:solidFill>
              </a:defRPr>
            </a:pPr>
            <a:r>
              <a:rPr dirty="0"/>
              <a:t>Contains information on 60,000 building permits (2014-2018)</a:t>
            </a:r>
          </a:p>
          <a:p>
            <a:pPr marL="444500" indent="-444500">
              <a:defRPr sz="3100">
                <a:solidFill>
                  <a:srgbClr val="848787"/>
                </a:solidFill>
              </a:defRPr>
            </a:pPr>
            <a:r>
              <a:rPr dirty="0"/>
              <a:t>Collidium only uses permit values greater than $1 million (440 buildings)</a:t>
            </a:r>
          </a:p>
        </p:txBody>
      </p:sp>
      <p:pic>
        <p:nvPicPr>
          <p:cNvPr id="19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48772" y="4922464"/>
            <a:ext cx="11175892" cy="356844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Collidium: Seattle collision research tool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Collidium: Seattle collision research tool</a:t>
            </a:r>
          </a:p>
        </p:txBody>
      </p:sp>
      <p:sp>
        <p:nvSpPr>
          <p:cNvPr id="200" name="Collisions Datase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r>
              <a:t>Collisions Dataset</a:t>
            </a:r>
          </a:p>
        </p:txBody>
      </p:sp>
      <p:sp>
        <p:nvSpPr>
          <p:cNvPr id="201" name="Contains information on nearly 200,000 collisions from 2003-2018…"/>
          <p:cNvSpPr txBox="1">
            <a:spLocks noGrp="1"/>
          </p:cNvSpPr>
          <p:nvPr>
            <p:ph type="body" idx="1"/>
          </p:nvPr>
        </p:nvSpPr>
        <p:spPr>
          <a:xfrm>
            <a:off x="406400" y="2743200"/>
            <a:ext cx="11577916" cy="6108700"/>
          </a:xfrm>
          <a:prstGeom prst="rect">
            <a:avLst/>
          </a:prstGeom>
        </p:spPr>
        <p:txBody>
          <a:bodyPr/>
          <a:lstStyle/>
          <a:p>
            <a:pPr marL="444500" indent="-444500">
              <a:defRPr sz="3100"/>
            </a:pPr>
            <a:r>
              <a:rPr dirty="0"/>
              <a:t>Contains information on nearly 200,000 collisions from 2003-2018</a:t>
            </a:r>
          </a:p>
          <a:p>
            <a:pPr marL="444500" indent="-444500">
              <a:defRPr sz="3100"/>
            </a:pPr>
            <a:r>
              <a:rPr dirty="0"/>
              <a:t>Filtered for collisions occurring 2013 or later, </a:t>
            </a:r>
            <a:r>
              <a:rPr lang="en-US" dirty="0"/>
              <a:t>occurring </a:t>
            </a:r>
            <a:r>
              <a:rPr dirty="0"/>
              <a:t>within 1,500 feet and one year of an active building permit</a:t>
            </a:r>
          </a:p>
        </p:txBody>
      </p:sp>
      <p:pic>
        <p:nvPicPr>
          <p:cNvPr id="202" name="Screen Shot 2018-06-05 at 9.40.44 AM.png" descr="Screen Shot 2018-06-05 at 9.40.44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80453" y="5193915"/>
            <a:ext cx="8643894" cy="455968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Collidium: Seattle collision research tool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Collidium: Seattle collision research tool</a:t>
            </a:r>
          </a:p>
        </p:txBody>
      </p:sp>
      <p:sp>
        <p:nvSpPr>
          <p:cNvPr id="205" name="Collidium Databas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r>
              <a:t>Collidium Database</a:t>
            </a:r>
          </a:p>
        </p:txBody>
      </p:sp>
      <p:sp>
        <p:nvSpPr>
          <p:cNvPr id="206" name="Collidium Database Construction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Char char="‣"/>
              <a:defRPr b="1">
                <a:latin typeface="Avenir Next"/>
                <a:ea typeface="Avenir Next"/>
                <a:cs typeface="Avenir Next"/>
                <a:sym typeface="Avenir Next"/>
              </a:defRPr>
            </a:pPr>
            <a:r>
              <a:t>Collidium Database Construction</a:t>
            </a:r>
          </a:p>
          <a:p>
            <a:pPr marL="1320800" lvl="1" indent="-660400">
              <a:buClrTx/>
              <a:buSzPct val="100000"/>
              <a:buFontTx/>
              <a:buAutoNum type="arabicPeriod"/>
            </a:pPr>
            <a:r>
              <a:t>Estimate distances between collisions and building permits</a:t>
            </a:r>
          </a:p>
          <a:p>
            <a:pPr marL="1320800" lvl="1" indent="-660400">
              <a:buClrTx/>
              <a:buSzPct val="100000"/>
              <a:buFontTx/>
              <a:buAutoNum type="arabicPeriod"/>
            </a:pPr>
            <a:r>
              <a:t>Link together collisions and building permits based on criteria</a:t>
            </a:r>
          </a:p>
          <a:p>
            <a:pPr marL="1320800" lvl="1" indent="-660400">
              <a:buClrTx/>
              <a:buSzPct val="100000"/>
              <a:buFontTx/>
              <a:buAutoNum type="arabicPeriod"/>
            </a:pPr>
            <a:r>
              <a:t>Convert into database, access with SQLite queries when interacting with Folium maps.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New_Template7">
  <a:themeElements>
    <a:clrScheme name="New_Template7">
      <a:dk1>
        <a:srgbClr val="222222"/>
      </a:dk1>
      <a:lt1>
        <a:srgbClr val="838787"/>
      </a:lt1>
      <a:dk2>
        <a:srgbClr val="222222"/>
      </a:dk2>
      <a:lt2>
        <a:srgbClr val="A6AAA9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New_Template7">
      <a:majorFont>
        <a:latin typeface="DIN Condensed"/>
        <a:ea typeface="DIN Condensed"/>
        <a:cs typeface="DIN Condensed"/>
      </a:majorFont>
      <a:minorFont>
        <a:latin typeface="DIN Condensed"/>
        <a:ea typeface="DIN Condensed"/>
        <a:cs typeface="DIN Condensed"/>
      </a:minorFont>
    </a:fontScheme>
    <a:fmtScheme name="New_Template7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8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800" b="0" i="0" u="none" strike="noStrike" cap="all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DIN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kumimoji="0" sz="2000" b="0" i="0" u="none" strike="noStrike" cap="none" spc="0" normalizeH="0" baseline="0">
            <a:ln>
              <a:noFill/>
            </a:ln>
            <a:solidFill>
              <a:srgbClr val="838787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New_Template7">
  <a:themeElements>
    <a:clrScheme name="New_Template7">
      <a:dk1>
        <a:srgbClr val="000000"/>
      </a:dk1>
      <a:lt1>
        <a:srgbClr val="FFFFFF"/>
      </a:lt1>
      <a:dk2>
        <a:srgbClr val="222222"/>
      </a:dk2>
      <a:lt2>
        <a:srgbClr val="A6AAA9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New_Template7">
      <a:majorFont>
        <a:latin typeface="DIN Condensed"/>
        <a:ea typeface="DIN Condensed"/>
        <a:cs typeface="DIN Condensed"/>
      </a:majorFont>
      <a:minorFont>
        <a:latin typeface="DIN Condensed"/>
        <a:ea typeface="DIN Condensed"/>
        <a:cs typeface="DIN Condensed"/>
      </a:minorFont>
    </a:fontScheme>
    <a:fmtScheme name="New_Template7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8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800" b="0" i="0" u="none" strike="noStrike" cap="all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DIN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kumimoji="0" sz="2000" b="0" i="0" u="none" strike="noStrike" cap="none" spc="0" normalizeH="0" baseline="0">
            <a:ln>
              <a:noFill/>
            </a:ln>
            <a:solidFill>
              <a:srgbClr val="838787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324</TotalTime>
  <Words>682</Words>
  <Application>Microsoft Office PowerPoint</Application>
  <PresentationFormat>Custom</PresentationFormat>
  <Paragraphs>83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Arial</vt:lpstr>
      <vt:lpstr>Avenir Next</vt:lpstr>
      <vt:lpstr>Avenir Next Medium</vt:lpstr>
      <vt:lpstr>DIN Alternate</vt:lpstr>
      <vt:lpstr>DIN Condensed</vt:lpstr>
      <vt:lpstr>Helvetica Neue</vt:lpstr>
      <vt:lpstr>New_Template7</vt:lpstr>
      <vt:lpstr>Collidium</vt:lpstr>
      <vt:lpstr>We are developing five use cases for our targeted users</vt:lpstr>
      <vt:lpstr>Use Cases</vt:lpstr>
      <vt:lpstr>Demo</vt:lpstr>
      <vt:lpstr>Environment</vt:lpstr>
      <vt:lpstr>Seattle open data portal</vt:lpstr>
      <vt:lpstr>Building Permit Dataset</vt:lpstr>
      <vt:lpstr>Collisions Dataset</vt:lpstr>
      <vt:lpstr>Collidium Database</vt:lpstr>
      <vt:lpstr>Project Components</vt:lpstr>
      <vt:lpstr>PRoject Components</vt:lpstr>
      <vt:lpstr>Project Structure</vt:lpstr>
      <vt:lpstr>Project Structure – Continuous Integration</vt:lpstr>
      <vt:lpstr>Lessons learned</vt:lpstr>
      <vt:lpstr>Future Work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Collidium</dc:title>
  <cp:lastModifiedBy>Alyssa Johnson Goodrich</cp:lastModifiedBy>
  <cp:revision>22</cp:revision>
  <dcterms:modified xsi:type="dcterms:W3CDTF">2018-06-06T00:53:00Z</dcterms:modified>
</cp:coreProperties>
</file>